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592" r:id="rId3"/>
    <p:sldId id="647" r:id="rId4"/>
    <p:sldId id="650" r:id="rId5"/>
    <p:sldId id="658" r:id="rId6"/>
    <p:sldId id="656" r:id="rId7"/>
    <p:sldId id="649" r:id="rId8"/>
    <p:sldId id="651" r:id="rId9"/>
    <p:sldId id="652" r:id="rId10"/>
    <p:sldId id="654" r:id="rId11"/>
    <p:sldId id="655" r:id="rId12"/>
    <p:sldId id="648" r:id="rId13"/>
    <p:sldId id="657" r:id="rId14"/>
    <p:sldId id="660" r:id="rId15"/>
    <p:sldId id="663" r:id="rId16"/>
    <p:sldId id="659" r:id="rId17"/>
    <p:sldId id="662" r:id="rId18"/>
    <p:sldId id="664" r:id="rId19"/>
    <p:sldId id="665" r:id="rId20"/>
    <p:sldId id="666" r:id="rId2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006699"/>
    <a:srgbClr val="003366"/>
    <a:srgbClr val="003399"/>
    <a:srgbClr val="3333FF"/>
    <a:srgbClr val="66FFFF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94660"/>
  </p:normalViewPr>
  <p:slideViewPr>
    <p:cSldViewPr>
      <p:cViewPr varScale="1">
        <p:scale>
          <a:sx n="65" d="100"/>
          <a:sy n="65" d="100"/>
        </p:scale>
        <p:origin x="-14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884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1">
                <a:latin typeface="Times New Roman" pitchFamily="18" charset="0"/>
              </a:defRPr>
            </a:lvl1pPr>
          </a:lstStyle>
          <a:p>
            <a:r>
              <a:rPr lang="en-US" smtClean="0"/>
              <a:t>BIOL 693: The Blue Revolution</a:t>
            </a: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1">
                <a:latin typeface="Times New Roman" pitchFamily="18" charset="0"/>
              </a:defRPr>
            </a:lvl1pPr>
          </a:lstStyle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</a:defRPr>
            </a:lvl1pPr>
          </a:lstStyle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</a:defRPr>
            </a:lvl1pPr>
          </a:lstStyle>
          <a:p>
            <a:fld id="{D7AAFC73-421E-4141-9FBD-40D7058B84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1">
                <a:latin typeface="Times New Roman" pitchFamily="18" charset="0"/>
              </a:defRPr>
            </a:lvl1pPr>
          </a:lstStyle>
          <a:p>
            <a:r>
              <a:rPr lang="en-US" smtClean="0"/>
              <a:t>BIOL 693: The Blue Revolution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1">
                <a:latin typeface="Times New Roman" pitchFamily="18" charset="0"/>
              </a:defRPr>
            </a:lvl1pPr>
          </a:lstStyle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</a:defRPr>
            </a:lvl1pPr>
          </a:lstStyle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</a:defRPr>
            </a:lvl1pPr>
          </a:lstStyle>
          <a:p>
            <a:fld id="{FEA4443F-6863-4903-ACEA-CE6A3F9877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BIOL 693: The Blue Revolution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4AD27-6B8A-4FB5-8CD8-5AFE9815175B}" type="slidenum">
              <a:rPr lang="en-US"/>
              <a:pPr/>
              <a:t>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BIOL 693: The Blue Revolution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EA4443F-6863-4903-ACEA-CE6A3F9877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033EE-20E2-4FEC-988F-37BA8C59F1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5B7CC-6F7F-4856-B1BD-841484F5E2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457C7-0AF2-48B9-9ED2-35410308D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9AC864-8121-4EF3-863A-111E6356DB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4717D-4F38-44B1-B893-44DEF4496B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B34AB-4B93-4474-B83D-05C784BFF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E78E4-27C5-4622-AF55-C38BFB5512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9F8B0-1342-405C-A6A9-C0A3F26FF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458F4-497C-46DF-AF7A-EE7081316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BB4A1-2114-4464-833F-2633AF592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CDF34-F49E-4423-8A59-48996BD6E5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626B2-B4EA-4DA0-9BA0-27891E790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99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fld id="{C7A32A64-02E2-479E-A1DC-F4E0B78036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>
          <a:solidFill>
            <a:srgbClr val="66FFFF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66FF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FF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66FF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6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br>
              <a:rPr lang="en-US" dirty="0" smtClean="0"/>
            </a:br>
            <a:r>
              <a:rPr lang="en-US" dirty="0" smtClean="0"/>
              <a:t>of Marine Aquaculture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70D-611D-4FFA-807C-756A1D6B7871}" type="slidenum">
              <a:rPr lang="en-US"/>
              <a:pPr/>
              <a:t>10</a:t>
            </a:fld>
            <a:endParaRPr lang="en-US"/>
          </a:p>
        </p:txBody>
      </p:sp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Marine aquaculture</a:t>
            </a:r>
            <a:endParaRPr lang="en-US" dirty="0"/>
          </a:p>
        </p:txBody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Offers a way to meet rising demand for animal protein while lessening dependence on wild-caught fisheries</a:t>
            </a:r>
          </a:p>
          <a:p>
            <a:r>
              <a:rPr lang="en-US" dirty="0" smtClean="0"/>
              <a:t>Offers a way to minimize or eliminate </a:t>
            </a:r>
            <a:r>
              <a:rPr lang="en-US" dirty="0" err="1" smtClean="0"/>
              <a:t>bycatch</a:t>
            </a:r>
            <a:endParaRPr lang="en-US" dirty="0" smtClean="0"/>
          </a:p>
          <a:p>
            <a:r>
              <a:rPr lang="en-US" dirty="0" smtClean="0"/>
              <a:t>Offers a way to have sustained, though not necessarily sustainable, yield without recourse to destructive fishing practices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marine aquaculture (and aquaculture in general) keep up with rising demand?</a:t>
            </a:r>
          </a:p>
          <a:p>
            <a:pPr lvl="1"/>
            <a:r>
              <a:rPr lang="en-US" dirty="0" smtClean="0"/>
              <a:t>Growth of marine aquaculture lags behind growth in freshwater aquaculture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717D-4F38-44B1-B893-44DEF4496B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C076-3B3E-405B-B929-CE0CD9639C6F}" type="slidenum">
              <a:rPr lang="en-US"/>
              <a:pPr/>
              <a:t>12</a:t>
            </a:fld>
            <a:endParaRPr lang="en-US"/>
          </a:p>
        </p:txBody>
      </p:sp>
      <p:pic>
        <p:nvPicPr>
          <p:cNvPr id="2050" name="Picture 2" descr="C:\Users\David Lawrence\Desktop\VCU MATX PhD\BIOL 693\Presentations\images\i2727e_F001.pn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399" y="1066800"/>
            <a:ext cx="7342201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C864-8121-4EF3-863A-111E6356DBC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 descr="C:\Users\David Lawrence\Desktop\VCU MATX PhD\BIOL 693\Presentations\images\i2727e_F002.pn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334" y="990600"/>
            <a:ext cx="7301266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C864-8121-4EF3-863A-111E6356DBC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2" name="Picture 2" descr="C:\Users\David Lawrence\Desktop\VCU MATX PhD\BIOL 693\Presentations\images\i2727e_F044.pn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817" y="771144"/>
            <a:ext cx="7327783" cy="5324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C864-8121-4EF3-863A-111E6356DBC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 descr="C:\Users\David Lawrence\Desktop\VCU MATX PhD\BIOL 693\Presentations\images\i2727e_F008.pn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15292"/>
            <a:ext cx="7315199" cy="4675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the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Marine aquaculture requires resource inputs: food, energy, drugs, etc.</a:t>
            </a:r>
          </a:p>
          <a:p>
            <a:pPr lvl="1"/>
            <a:r>
              <a:rPr lang="en-US" dirty="0" smtClean="0"/>
              <a:t>Percentage of species that require feeding will increase</a:t>
            </a:r>
          </a:p>
          <a:p>
            <a:pPr lvl="1"/>
            <a:r>
              <a:rPr lang="en-US" dirty="0" smtClean="0"/>
              <a:t>Use of captured feeds affects energy consumption</a:t>
            </a:r>
          </a:p>
          <a:p>
            <a:r>
              <a:rPr lang="en-US" dirty="0" smtClean="0"/>
              <a:t>Energy consumption correlated with intensity of farming activity</a:t>
            </a:r>
          </a:p>
          <a:p>
            <a:r>
              <a:rPr lang="en-US" dirty="0" smtClean="0"/>
              <a:t>Conversion of natural ecosystems (such as mangroves</a:t>
            </a:r>
            <a:r>
              <a:rPr lang="en-US" smtClean="0"/>
              <a:t>) to </a:t>
            </a:r>
            <a:r>
              <a:rPr lang="en-US" dirty="0" smtClean="0"/>
              <a:t>aquaculture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717D-4F38-44B1-B893-44DEF4496B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C864-8121-4EF3-863A-111E6356DBC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146" name="Picture 2" descr="C:\Users\David Lawrence\Desktop\VCU MATX PhD\BIOL 693\Presentations\images\i2727e_F007.pn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1156856"/>
            <a:ext cx="7315199" cy="4634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relationships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4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1828800"/>
                <a:gridCol w="22860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Seaweed 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Mussel 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Cage </a:t>
                      </a:r>
                      <a:r>
                        <a:rPr lang="en-US" dirty="0" err="1" smtClean="0"/>
                        <a:t>salmonid</a:t>
                      </a:r>
                      <a:r>
                        <a:rPr lang="en-US" dirty="0" smtClean="0"/>
                        <a:t> culture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energy inputs (kcal × 10</a:t>
                      </a:r>
                      <a:r>
                        <a:rPr lang="en-US" baseline="30000" dirty="0" smtClean="0"/>
                        <a:t>5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Solar/renewable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0.30 (4.5)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0.75-2.05 (71.4-85.4)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470-830 (81.0-87.4)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Fossil/non-renewable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6.35 (95.5)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0.30-0.35 (28.6-14.6)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110-120 (19.0-12.6)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1.05-2.40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580-950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 output</a:t>
                      </a:r>
                      <a:r>
                        <a:rPr lang="en-US" baseline="0" dirty="0" smtClean="0"/>
                        <a:t> (kcal)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255-440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22,420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Input/output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410-545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2585-4235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(From </a:t>
                      </a:r>
                      <a:r>
                        <a:rPr lang="en-US" dirty="0" err="1" smtClean="0"/>
                        <a:t>Bostoc</a:t>
                      </a:r>
                      <a:r>
                        <a:rPr lang="en-US" dirty="0" smtClean="0"/>
                        <a:t> et al., 2010. Aquaculture: Global Status and Trends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717D-4F38-44B1-B893-44DEF4496BE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C864-8121-4EF3-863A-111E6356DBC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218" name="Picture 2" descr="C:\Users\David Lawrence\Desktop\VCU MATX PhD\BIOL 693\Presentations\images\F8.large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01" y="753546"/>
            <a:ext cx="8186109" cy="2980254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spcBef>
                <a:spcPct val="20000"/>
              </a:spcBef>
            </a:pP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Mean production quantities from coastal aquaculture systems as function of coastline length (kg km</a:t>
            </a:r>
            <a:r>
              <a:rPr lang="en-US" sz="2400" kern="0" baseline="30000" dirty="0" smtClean="0">
                <a:solidFill>
                  <a:srgbClr val="66FFFF"/>
                </a:solidFill>
                <a:latin typeface="+mj-lt"/>
              </a:rPr>
              <a:t>-1</a:t>
            </a: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 yr</a:t>
            </a:r>
            <a:r>
              <a:rPr lang="en-US" sz="2400" kern="0" baseline="30000" dirty="0" smtClean="0">
                <a:solidFill>
                  <a:srgbClr val="66FFFF"/>
                </a:solidFill>
                <a:latin typeface="+mj-lt"/>
              </a:rPr>
              <a:t>-1</a:t>
            </a: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) for the period 2005-2007. Dark green, less than 10 kg km</a:t>
            </a:r>
            <a:r>
              <a:rPr lang="en-US" sz="2400" kern="0" baseline="30000" dirty="0" smtClean="0">
                <a:solidFill>
                  <a:srgbClr val="66FFFF"/>
                </a:solidFill>
                <a:latin typeface="+mj-lt"/>
              </a:rPr>
              <a:t>-1</a:t>
            </a: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 yr</a:t>
            </a:r>
            <a:r>
              <a:rPr lang="en-US" sz="2400" kern="0" baseline="30000" dirty="0" smtClean="0">
                <a:solidFill>
                  <a:srgbClr val="66FFFF"/>
                </a:solidFill>
                <a:latin typeface="+mj-lt"/>
              </a:rPr>
              <a:t>-1</a:t>
            </a: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; light green, 10–25 kg km</a:t>
            </a:r>
            <a:r>
              <a:rPr lang="en-US" sz="2400" kern="0" baseline="30000" dirty="0" smtClean="0">
                <a:solidFill>
                  <a:srgbClr val="66FFFF"/>
                </a:solidFill>
                <a:latin typeface="+mj-lt"/>
              </a:rPr>
              <a:t>-1</a:t>
            </a: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 yr</a:t>
            </a:r>
            <a:r>
              <a:rPr lang="en-US" sz="2400" kern="0" baseline="30000" dirty="0" smtClean="0">
                <a:solidFill>
                  <a:srgbClr val="66FFFF"/>
                </a:solidFill>
                <a:latin typeface="+mj-lt"/>
              </a:rPr>
              <a:t>-1</a:t>
            </a: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; yellow, 25–50 kg km</a:t>
            </a:r>
            <a:r>
              <a:rPr lang="en-US" sz="2400" kern="0" baseline="30000" dirty="0" smtClean="0">
                <a:solidFill>
                  <a:srgbClr val="66FFFF"/>
                </a:solidFill>
                <a:latin typeface="+mj-lt"/>
              </a:rPr>
              <a:t>-1</a:t>
            </a: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 yr</a:t>
            </a:r>
            <a:r>
              <a:rPr lang="en-US" sz="2400" kern="0" baseline="30000" dirty="0" smtClean="0">
                <a:solidFill>
                  <a:srgbClr val="66FFFF"/>
                </a:solidFill>
                <a:latin typeface="+mj-lt"/>
              </a:rPr>
              <a:t>-1</a:t>
            </a: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; light orange, 50–100 kg km</a:t>
            </a:r>
            <a:r>
              <a:rPr lang="en-US" sz="2400" kern="0" baseline="30000" dirty="0" smtClean="0">
                <a:solidFill>
                  <a:srgbClr val="66FFFF"/>
                </a:solidFill>
                <a:latin typeface="+mj-lt"/>
              </a:rPr>
              <a:t>-1</a:t>
            </a: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 yr</a:t>
            </a:r>
            <a:r>
              <a:rPr lang="en-US" sz="2400" kern="0" baseline="30000" dirty="0" smtClean="0">
                <a:solidFill>
                  <a:srgbClr val="66FFFF"/>
                </a:solidFill>
                <a:latin typeface="+mj-lt"/>
              </a:rPr>
              <a:t>-1</a:t>
            </a: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; dark orange, 100–250 kg km</a:t>
            </a:r>
            <a:r>
              <a:rPr lang="en-US" sz="2400" kern="0" baseline="30000" dirty="0" smtClean="0">
                <a:solidFill>
                  <a:srgbClr val="66FFFF"/>
                </a:solidFill>
                <a:latin typeface="+mj-lt"/>
              </a:rPr>
              <a:t>-1</a:t>
            </a: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 yr</a:t>
            </a:r>
            <a:r>
              <a:rPr lang="en-US" sz="2400" kern="0" baseline="30000" dirty="0" smtClean="0">
                <a:solidFill>
                  <a:srgbClr val="66FFFF"/>
                </a:solidFill>
                <a:latin typeface="+mj-lt"/>
              </a:rPr>
              <a:t>-1</a:t>
            </a: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; red, 250–500 kg km</a:t>
            </a:r>
            <a:r>
              <a:rPr lang="en-US" sz="2400" kern="0" baseline="30000" dirty="0" smtClean="0">
                <a:solidFill>
                  <a:srgbClr val="66FFFF"/>
                </a:solidFill>
                <a:latin typeface="+mj-lt"/>
              </a:rPr>
              <a:t>-1</a:t>
            </a: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 yr</a:t>
            </a:r>
            <a:r>
              <a:rPr lang="en-US" sz="2400" kern="0" baseline="30000" dirty="0" smtClean="0">
                <a:solidFill>
                  <a:srgbClr val="66FFFF"/>
                </a:solidFill>
                <a:latin typeface="+mj-lt"/>
              </a:rPr>
              <a:t>-1</a:t>
            </a: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; maroon, greater than 500 kg km</a:t>
            </a:r>
            <a:r>
              <a:rPr lang="en-US" sz="2400" kern="0" baseline="30000" dirty="0" smtClean="0">
                <a:solidFill>
                  <a:srgbClr val="66FFFF"/>
                </a:solidFill>
                <a:latin typeface="+mj-lt"/>
              </a:rPr>
              <a:t>-1</a:t>
            </a: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 yr</a:t>
            </a:r>
            <a:r>
              <a:rPr lang="en-US" sz="2400" kern="0" baseline="30000" dirty="0" smtClean="0">
                <a:solidFill>
                  <a:srgbClr val="66FFFF"/>
                </a:solidFill>
                <a:latin typeface="+mj-lt"/>
              </a:rPr>
              <a:t>-1</a:t>
            </a:r>
            <a:r>
              <a:rPr lang="en-US" sz="2400" kern="0" dirty="0" smtClean="0">
                <a:solidFill>
                  <a:srgbClr val="66FFFF"/>
                </a:solidFill>
                <a:latin typeface="+mj-lt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2DD1-FD42-4A84-8797-5FE41FA1A8EA}" type="slidenum">
              <a:rPr lang="en-US"/>
              <a:pPr/>
              <a:t>2</a:t>
            </a:fld>
            <a:endParaRPr lang="en-US"/>
          </a:p>
        </p:txBody>
      </p:sp>
      <p:sp>
        <p:nvSpPr>
          <p:cNvPr id="1211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4000" i="1" dirty="0" smtClean="0"/>
              <a:t>…W</a:t>
            </a:r>
            <a:r>
              <a:rPr lang="en-US" i="1" dirty="0" smtClean="0"/>
              <a:t>e are pleased to see food security highlighted as a priority area in the zero draft, as well as the determination to free humanity from hunger and to redouble efforts to eradicate poverty and hunger.</a:t>
            </a:r>
          </a:p>
          <a:p>
            <a:pPr marL="0" indent="0">
              <a:buFontTx/>
              <a:buNone/>
            </a:pPr>
            <a:r>
              <a:rPr lang="en-US" i="1" dirty="0" smtClean="0"/>
              <a:t>Rio+20 represents a unique opportunity to ensure that growth is green and benefits all. However, agriculture is central to this agenda: there can be no green economy without sustainable growth in agriculture</a:t>
            </a:r>
            <a:r>
              <a:rPr lang="en-US" i="1" baseline="30000" dirty="0" smtClean="0"/>
              <a:t>2</a:t>
            </a:r>
            <a:r>
              <a:rPr lang="en-US" i="1" dirty="0" smtClean="0"/>
              <a:t>, and a green economy will not contribute to sustainable development if it does not lift people out of hunger and poverty.</a:t>
            </a:r>
          </a:p>
          <a:p>
            <a:pPr marL="0" indent="0" algn="r">
              <a:buFontTx/>
              <a:buNone/>
            </a:pPr>
            <a:r>
              <a:rPr lang="en-US" i="1" dirty="0" smtClean="0">
                <a:cs typeface="Times New Roman" pitchFamily="18" charset="0"/>
              </a:rPr>
              <a:t>–</a:t>
            </a:r>
            <a:r>
              <a:rPr lang="en-US" i="1" dirty="0" smtClean="0"/>
              <a:t> </a:t>
            </a:r>
            <a:r>
              <a:rPr lang="en-US" dirty="0" smtClean="0"/>
              <a:t>FAO, IFAD, WFP, Biodiversity International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C864-8121-4EF3-863A-111E6356DBC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42" name="Picture 2" descr="C:\Users\David Lawrence\Desktop\VCU MATX PhD\BIOL 693\Presentations\images\33081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378" y="682765"/>
            <a:ext cx="4242222" cy="5489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70D-611D-4FFA-807C-756A1D6B7871}" type="slidenum">
              <a:rPr lang="en-US"/>
              <a:pPr/>
              <a:t>3</a:t>
            </a:fld>
            <a:endParaRPr lang="en-US"/>
          </a:p>
        </p:txBody>
      </p:sp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Facets of Sustainability</a:t>
            </a:r>
            <a:endParaRPr lang="en-US" dirty="0"/>
          </a:p>
        </p:txBody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Sustainability of wild-caught fisheries</a:t>
            </a:r>
          </a:p>
          <a:p>
            <a:r>
              <a:rPr lang="en-US" dirty="0" smtClean="0"/>
              <a:t>Sustainability of marine aquaculture in terms of yield</a:t>
            </a:r>
          </a:p>
          <a:p>
            <a:r>
              <a:rPr lang="en-US" dirty="0" smtClean="0"/>
              <a:t>Sustainability of marine aquaculture in terms of energy and other resource inputs and outputs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BE70D-611D-4FFA-807C-756A1D6B7871}" type="slidenum">
              <a:rPr lang="en-US"/>
              <a:pPr/>
              <a:t>4</a:t>
            </a:fld>
            <a:endParaRPr lang="en-US"/>
          </a:p>
        </p:txBody>
      </p:sp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Wild-Caught Fisheries</a:t>
            </a:r>
            <a:endParaRPr lang="en-US" dirty="0"/>
          </a:p>
        </p:txBody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Overharvesting of target species</a:t>
            </a:r>
          </a:p>
          <a:p>
            <a:r>
              <a:rPr lang="en-US" dirty="0" err="1" smtClean="0"/>
              <a:t>Bycatch</a:t>
            </a:r>
            <a:endParaRPr lang="en-US" dirty="0" smtClean="0"/>
          </a:p>
          <a:p>
            <a:r>
              <a:rPr lang="en-US" dirty="0" smtClean="0"/>
              <a:t>Destructive fishing practices</a:t>
            </a:r>
          </a:p>
          <a:p>
            <a:r>
              <a:rPr lang="en-US" dirty="0" smtClean="0"/>
              <a:t>Growing global demand for animal protein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C864-8121-4EF3-863A-111E6356DBC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C:\Users\David Lawrence\Desktop\VCU MATX PhD\BIOL 693\Presentations\images\i2727e_F003.pn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4071" y="681976"/>
            <a:ext cx="4241529" cy="5490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2C076-3B3E-405B-B929-CE0CD9639C6F}" type="slidenum">
              <a:rPr lang="en-US"/>
              <a:pPr/>
              <a:t>6</a:t>
            </a:fld>
            <a:endParaRPr lang="en-US"/>
          </a:p>
        </p:txBody>
      </p:sp>
      <p:pic>
        <p:nvPicPr>
          <p:cNvPr id="1285126" name="Picture 6" descr="C:\Users\David Lawrence\Desktop\VCU MATX PhD\BIOL 693\Presentations\images\May-12-figure-10.pn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37969"/>
            <a:ext cx="7315200" cy="338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C864-8121-4EF3-863A-111E6356DBC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87170" name="Picture 2" descr="C:\Users\David Lawrence\Desktop\VCU MATX PhD\BIOL 693\Presentations\images\sk_overfishingb.gif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654" y="842264"/>
            <a:ext cx="7320946" cy="5177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C864-8121-4EF3-863A-111E6356DBC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88194" name="Picture 2" descr="C:\Users\David Lawrence\Desktop\VCU MATX PhD\BIOL 693\Presentations\images\f05-2_a_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655" y="685800"/>
            <a:ext cx="3926694" cy="5486400"/>
          </a:xfrm>
          <a:prstGeom prst="rect">
            <a:avLst/>
          </a:prstGeom>
          <a:noFill/>
        </p:spPr>
      </p:pic>
      <p:pic>
        <p:nvPicPr>
          <p:cNvPr id="1288195" name="Picture 3" descr="C:\Users\David Lawrence\Desktop\VCU MATX PhD\BIOL 693\Presentations\images\trawlbycatch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908" y="1752600"/>
            <a:ext cx="4213221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Sustainability of Mariculture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C864-8121-4EF3-863A-111E6356DBC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89218" name="Picture 2" descr="C:\Users\David Lawrence\Desktop\VCU MATX PhD\BIOL 693\Presentations\images\Pengeleni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9289</TotalTime>
  <Words>591</Words>
  <Application>Microsoft Office PowerPoint</Application>
  <PresentationFormat>On-screen Show (4:3)</PresentationFormat>
  <Paragraphs>119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Custom Design</vt:lpstr>
      <vt:lpstr>Sustainability of Marine Aquaculture</vt:lpstr>
      <vt:lpstr>Slide 2</vt:lpstr>
      <vt:lpstr>Facets of Sustainability</vt:lpstr>
      <vt:lpstr>Wild-Caught Fisheries</vt:lpstr>
      <vt:lpstr>Slide 5</vt:lpstr>
      <vt:lpstr>Slide 6</vt:lpstr>
      <vt:lpstr>Slide 7</vt:lpstr>
      <vt:lpstr>Slide 8</vt:lpstr>
      <vt:lpstr>Slide 9</vt:lpstr>
      <vt:lpstr>Benefits of Marine aquaculture</vt:lpstr>
      <vt:lpstr>Sustainable Yield</vt:lpstr>
      <vt:lpstr>Slide 12</vt:lpstr>
      <vt:lpstr>Slide 13</vt:lpstr>
      <vt:lpstr>Slide 14</vt:lpstr>
      <vt:lpstr>Slide 15</vt:lpstr>
      <vt:lpstr>Balancing the Books</vt:lpstr>
      <vt:lpstr>Slide 17</vt:lpstr>
      <vt:lpstr>Energy relationships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Lawrence</dc:creator>
  <cp:lastModifiedBy>David M. Lawrence</cp:lastModifiedBy>
  <cp:revision>561</cp:revision>
  <cp:lastPrinted>1601-01-01T00:00:00Z</cp:lastPrinted>
  <dcterms:created xsi:type="dcterms:W3CDTF">1601-01-01T00:00:00Z</dcterms:created>
  <dcterms:modified xsi:type="dcterms:W3CDTF">2012-10-24T13:00:36Z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